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7"/>
  </p:sldMasterIdLst>
  <p:notesMasterIdLst>
    <p:notesMasterId r:id="rId9"/>
  </p:notesMasterIdLst>
  <p:sldIdLst>
    <p:sldId id="256" r:id="rId8"/>
  </p:sldIdLst>
  <p:sldSz cx="18288000" cy="10287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7" d="100"/>
          <a:sy n="47" d="100"/>
        </p:scale>
        <p:origin x="50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viewProps" Target="viewProps.xml"/><Relationship Id="rId5" Type="http://schemas.openxmlformats.org/officeDocument/2006/relationships/customXml" Target="../customXml/item5.xml"/><Relationship Id="rId10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Evaluering av Betongpumpedagen 2026.xlsx, 23 svar.</a:t>
            </a:r>
          </a:p>
          <a:p>
            <a:r>
              <a:t>- Temakoding og tiltak: Evaluering_Betongpumpedagen_2026_med_analyse.xlsx.</a:t>
            </a:r>
          </a:p>
          <a:p>
            <a:r>
              <a:t>- Visuell referanse: Evaluering-Betongpumpedagen-2025-innspill-og-tiltak(1).png.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F0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header">
            <a:extLst>
              <a:ext uri="{FF2B5EF4-FFF2-40B4-BE49-F238E27FC236}">
                <a16:creationId xmlns:a16="http://schemas.microsoft.com/office/drawing/2014/main" id="{E88CB48E-FAA9-419F-957D-52B093A34F3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8288000" cy="1257300"/>
          </a:xfrm>
          <a:prstGeom prst="rect">
            <a:avLst/>
          </a:prstGeom>
          <a:solidFill>
            <a:srgbClr val="071D24"/>
          </a:solidFill>
          <a:ln w="0">
            <a:noFill/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2" name="eyebrow">
            <a:extLst>
              <a:ext uri="{FF2B5EF4-FFF2-40B4-BE49-F238E27FC236}">
                <a16:creationId xmlns:a16="http://schemas.microsoft.com/office/drawing/2014/main" id="{BDB97C2E-6F74-43FB-A817-97458B1FA340}"/>
              </a:ext>
            </a:extLst>
          </p:cNvPr>
          <p:cNvSpPr>
            <a:spLocks noGrp="1"/>
          </p:cNvSpPr>
          <p:nvPr/>
        </p:nvSpPr>
        <p:spPr>
          <a:xfrm>
            <a:off x="666750" y="266700"/>
            <a:ext cx="5905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325" b="1">
                <a:solidFill>
                  <a:srgbClr val="98EC00"/>
                </a:solidFill>
              </a:defRPr>
            </a:pPr>
            <a:r>
              <a:rPr sz="2325" b="1">
                <a:solidFill>
                  <a:srgbClr val="98EC00"/>
                </a:solidFill>
              </a:rPr>
              <a:t>BETONGPUMPEDAGEN 2026</a:t>
            </a:r>
          </a:p>
        </p:txBody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83D6030C-F8EA-4348-B36B-8EE155D079BD}"/>
              </a:ext>
            </a:extLst>
          </p:cNvPr>
          <p:cNvSpPr>
            <a:spLocks noGrp="1"/>
          </p:cNvSpPr>
          <p:nvPr/>
        </p:nvSpPr>
        <p:spPr>
          <a:xfrm>
            <a:off x="666750" y="581025"/>
            <a:ext cx="88582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3600" b="1">
                <a:solidFill>
                  <a:srgbClr val="FFFFFF"/>
                </a:solidFill>
              </a:defRPr>
            </a:pPr>
            <a:r>
              <a:rPr sz="3600" b="1">
                <a:solidFill>
                  <a:srgbClr val="FFFFFF"/>
                </a:solidFill>
              </a:rPr>
              <a:t>INNSPILL – OG HVA VI GJØR MED DEM</a:t>
            </a:r>
          </a:p>
        </p:txBody>
      </p:sp>
      <p:sp>
        <p:nvSpPr>
          <p:cNvPr id="4" name="method">
            <a:extLst>
              <a:ext uri="{FF2B5EF4-FFF2-40B4-BE49-F238E27FC236}">
                <a16:creationId xmlns:a16="http://schemas.microsoft.com/office/drawing/2014/main" id="{623B4C8A-AFE4-4E70-B6F3-455F5CE5466E}"/>
              </a:ext>
            </a:extLst>
          </p:cNvPr>
          <p:cNvSpPr>
            <a:spLocks noGrp="1"/>
          </p:cNvSpPr>
          <p:nvPr/>
        </p:nvSpPr>
        <p:spPr>
          <a:xfrm>
            <a:off x="10096500" y="552450"/>
            <a:ext cx="7524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725" b="0">
                <a:solidFill>
                  <a:srgbClr val="B9C9C7"/>
                </a:solidFill>
              </a:defRPr>
            </a:pPr>
            <a:r>
              <a:rPr sz="1725" b="0">
                <a:solidFill>
                  <a:srgbClr val="B9C9C7"/>
                </a:solidFill>
              </a:rPr>
              <a:t>Fritekstsvar og prioriteringer tematisk gruppert • større boble = oftere nevnt</a:t>
            </a:r>
          </a:p>
        </p:txBody>
      </p:sp>
      <p:sp>
        <p:nvSpPr>
          <p:cNvPr id="5" name="left-heading">
            <a:extLst>
              <a:ext uri="{FF2B5EF4-FFF2-40B4-BE49-F238E27FC236}">
                <a16:creationId xmlns:a16="http://schemas.microsoft.com/office/drawing/2014/main" id="{58F112EB-CB27-4194-A5EC-D6989DAFE2A7}"/>
              </a:ext>
            </a:extLst>
          </p:cNvPr>
          <p:cNvSpPr>
            <a:spLocks noGrp="1"/>
          </p:cNvSpPr>
          <p:nvPr/>
        </p:nvSpPr>
        <p:spPr>
          <a:xfrm>
            <a:off x="666750" y="1571625"/>
            <a:ext cx="3429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550" b="1">
                <a:solidFill>
                  <a:srgbClr val="173236"/>
                </a:solidFill>
              </a:defRPr>
            </a:pPr>
            <a:r>
              <a:rPr sz="2550" b="1">
                <a:solidFill>
                  <a:srgbClr val="173236"/>
                </a:solidFill>
              </a:rPr>
              <a:t>DETTE SA DERE</a:t>
            </a:r>
          </a:p>
        </p:txBody>
      </p:sp>
      <p:sp>
        <p:nvSpPr>
          <p:cNvPr id="6" name="right-heading">
            <a:extLst>
              <a:ext uri="{FF2B5EF4-FFF2-40B4-BE49-F238E27FC236}">
                <a16:creationId xmlns:a16="http://schemas.microsoft.com/office/drawing/2014/main" id="{16E08483-86C9-4B6D-B0C1-FD6A5215526B}"/>
              </a:ext>
            </a:extLst>
          </p:cNvPr>
          <p:cNvSpPr>
            <a:spLocks noGrp="1"/>
          </p:cNvSpPr>
          <p:nvPr/>
        </p:nvSpPr>
        <p:spPr>
          <a:xfrm>
            <a:off x="10620375" y="1571625"/>
            <a:ext cx="3429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550" b="1">
                <a:solidFill>
                  <a:srgbClr val="173236"/>
                </a:solidFill>
              </a:defRPr>
            </a:pPr>
            <a:r>
              <a:rPr sz="2550" b="1">
                <a:solidFill>
                  <a:srgbClr val="173236"/>
                </a:solidFill>
              </a:rPr>
              <a:t>DETTE GJØR VI</a:t>
            </a:r>
          </a:p>
        </p:txBody>
      </p:sp>
      <p:sp>
        <p:nvSpPr>
          <p:cNvPr id="7" name="bubble-MER PRAKTISK&#10;OG NYTT UTSTYR">
            <a:extLst>
              <a:ext uri="{FF2B5EF4-FFF2-40B4-BE49-F238E27FC236}">
                <a16:creationId xmlns:a16="http://schemas.microsoft.com/office/drawing/2014/main" id="{3F6A5099-51E7-4434-8EBD-ED68159B89CE}"/>
              </a:ext>
            </a:extLst>
          </p:cNvPr>
          <p:cNvSpPr>
            <a:spLocks noGrp="1"/>
          </p:cNvSpPr>
          <p:nvPr/>
        </p:nvSpPr>
        <p:spPr>
          <a:xfrm>
            <a:off x="1000125" y="2190750"/>
            <a:ext cx="3143250" cy="3143250"/>
          </a:xfrm>
          <a:prstGeom prst="ellipse">
            <a:avLst/>
          </a:prstGeom>
          <a:solidFill>
            <a:srgbClr val="143534"/>
          </a:solidFill>
          <a:ln w="0">
            <a:noFill/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  <p:txBody>
          <a:bodyPr/>
          <a:lstStyle/>
          <a:p>
            <a:endParaRPr lang="nb-NO"/>
          </a:p>
        </p:txBody>
      </p:sp>
      <p:sp>
        <p:nvSpPr>
          <p:cNvPr id="8" name="label-MER PRAKTISK&#10;OG NYTT UTSTYR">
            <a:extLst>
              <a:ext uri="{FF2B5EF4-FFF2-40B4-BE49-F238E27FC236}">
                <a16:creationId xmlns:a16="http://schemas.microsoft.com/office/drawing/2014/main" id="{049190AA-D48B-4E79-831E-A1191BBC086E}"/>
              </a:ext>
            </a:extLst>
          </p:cNvPr>
          <p:cNvSpPr>
            <a:spLocks noGrp="1"/>
          </p:cNvSpPr>
          <p:nvPr/>
        </p:nvSpPr>
        <p:spPr>
          <a:xfrm>
            <a:off x="1152525" y="3368993"/>
            <a:ext cx="2838450" cy="78676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2625" b="1">
                <a:solidFill>
                  <a:srgbClr val="FFFFFF"/>
                </a:solidFill>
              </a:defRPr>
            </a:pPr>
            <a:r>
              <a:rPr sz="2625" b="1">
                <a:solidFill>
                  <a:srgbClr val="FFFFFF"/>
                </a:solidFill>
              </a:rPr>
              <a:t>MER PRAKTISK</a:t>
            </a:r>
          </a:p>
          <a:p>
            <a:pPr algn="ctr">
              <a:defRPr sz="2625" b="1">
                <a:solidFill>
                  <a:srgbClr val="FFFFFF"/>
                </a:solidFill>
              </a:defRPr>
            </a:pPr>
            <a:r>
              <a:rPr sz="2625" b="1">
                <a:solidFill>
                  <a:srgbClr val="FFFFFF"/>
                </a:solidFill>
              </a:rPr>
              <a:t>OG NYTT UTSTYR</a:t>
            </a:r>
          </a:p>
        </p:txBody>
      </p:sp>
      <p:sp>
        <p:nvSpPr>
          <p:cNvPr id="9" name="bubble-HMS OG&#10;FAKTISKE HENDELSER">
            <a:extLst>
              <a:ext uri="{FF2B5EF4-FFF2-40B4-BE49-F238E27FC236}">
                <a16:creationId xmlns:a16="http://schemas.microsoft.com/office/drawing/2014/main" id="{D7093816-75A8-4A33-94CE-9BE3C6C4D6E6}"/>
              </a:ext>
            </a:extLst>
          </p:cNvPr>
          <p:cNvSpPr>
            <a:spLocks noGrp="1"/>
          </p:cNvSpPr>
          <p:nvPr/>
        </p:nvSpPr>
        <p:spPr>
          <a:xfrm>
            <a:off x="5191125" y="1905000"/>
            <a:ext cx="2952750" cy="2952750"/>
          </a:xfrm>
          <a:prstGeom prst="ellipse">
            <a:avLst/>
          </a:prstGeom>
          <a:solidFill>
            <a:srgbClr val="337C6D"/>
          </a:solidFill>
          <a:ln w="0">
            <a:noFill/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  <p:txBody>
          <a:bodyPr/>
          <a:lstStyle/>
          <a:p>
            <a:endParaRPr lang="nb-NO"/>
          </a:p>
        </p:txBody>
      </p:sp>
      <p:sp>
        <p:nvSpPr>
          <p:cNvPr id="10" name="label-HMS OG&#10;FAKTISKE HENDELSER">
            <a:extLst>
              <a:ext uri="{FF2B5EF4-FFF2-40B4-BE49-F238E27FC236}">
                <a16:creationId xmlns:a16="http://schemas.microsoft.com/office/drawing/2014/main" id="{7471F311-2D52-425E-8D9F-070AC9D11C3C}"/>
              </a:ext>
            </a:extLst>
          </p:cNvPr>
          <p:cNvSpPr>
            <a:spLocks noGrp="1"/>
          </p:cNvSpPr>
          <p:nvPr/>
        </p:nvSpPr>
        <p:spPr>
          <a:xfrm>
            <a:off x="5343525" y="3021711"/>
            <a:ext cx="2647950" cy="71932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rPr sz="2400" b="1">
                <a:solidFill>
                  <a:srgbClr val="FFFFFF"/>
                </a:solidFill>
              </a:rPr>
              <a:t>HMS OG</a:t>
            </a:r>
          </a:p>
          <a:p>
            <a:pPr algn="ctr">
              <a:defRPr sz="2400" b="1">
                <a:solidFill>
                  <a:srgbClr val="FFFFFF"/>
                </a:solidFill>
              </a:defRPr>
            </a:pPr>
            <a:r>
              <a:rPr sz="2400" b="1">
                <a:solidFill>
                  <a:srgbClr val="FFFFFF"/>
                </a:solidFill>
              </a:rPr>
              <a:t>FAKTISKE HENDELSER</a:t>
            </a:r>
          </a:p>
        </p:txBody>
      </p:sp>
      <p:sp>
        <p:nvSpPr>
          <p:cNvPr id="11" name="bubble-FREDAGSKVELDEN&#10;BEHOLDES">
            <a:extLst>
              <a:ext uri="{FF2B5EF4-FFF2-40B4-BE49-F238E27FC236}">
                <a16:creationId xmlns:a16="http://schemas.microsoft.com/office/drawing/2014/main" id="{F1B2E919-E0D0-49B8-8F3E-5CBEC9FC8DD3}"/>
              </a:ext>
            </a:extLst>
          </p:cNvPr>
          <p:cNvSpPr>
            <a:spLocks noGrp="1"/>
          </p:cNvSpPr>
          <p:nvPr/>
        </p:nvSpPr>
        <p:spPr>
          <a:xfrm>
            <a:off x="7953375" y="4572000"/>
            <a:ext cx="2190750" cy="2190750"/>
          </a:xfrm>
          <a:prstGeom prst="ellipse">
            <a:avLst/>
          </a:prstGeom>
          <a:solidFill>
            <a:srgbClr val="98EC00"/>
          </a:solidFill>
          <a:ln w="0">
            <a:noFill/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  <p:txBody>
          <a:bodyPr/>
          <a:lstStyle/>
          <a:p>
            <a:endParaRPr lang="nb-NO"/>
          </a:p>
        </p:txBody>
      </p:sp>
      <p:sp>
        <p:nvSpPr>
          <p:cNvPr id="12" name="label-FREDAGSKVELDEN&#10;BEHOLDES">
            <a:extLst>
              <a:ext uri="{FF2B5EF4-FFF2-40B4-BE49-F238E27FC236}">
                <a16:creationId xmlns:a16="http://schemas.microsoft.com/office/drawing/2014/main" id="{3B13BC9C-9327-4851-BD99-C386DD5A8AF5}"/>
              </a:ext>
            </a:extLst>
          </p:cNvPr>
          <p:cNvSpPr>
            <a:spLocks noGrp="1"/>
          </p:cNvSpPr>
          <p:nvPr/>
        </p:nvSpPr>
        <p:spPr>
          <a:xfrm>
            <a:off x="8105775" y="5442585"/>
            <a:ext cx="1885950" cy="44958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500" b="1">
                <a:solidFill>
                  <a:srgbClr val="173236"/>
                </a:solidFill>
              </a:defRPr>
            </a:pPr>
            <a:r>
              <a:rPr sz="1500" b="1">
                <a:solidFill>
                  <a:srgbClr val="173236"/>
                </a:solidFill>
              </a:rPr>
              <a:t>FREDAGSKVELDEN</a:t>
            </a:r>
          </a:p>
          <a:p>
            <a:pPr algn="ctr">
              <a:defRPr sz="1500" b="1">
                <a:solidFill>
                  <a:srgbClr val="173236"/>
                </a:solidFill>
              </a:defRPr>
            </a:pPr>
            <a:r>
              <a:rPr sz="1500" b="1">
                <a:solidFill>
                  <a:srgbClr val="173236"/>
                </a:solidFill>
              </a:rPr>
              <a:t>BEHOLDES</a:t>
            </a:r>
          </a:p>
        </p:txBody>
      </p:sp>
      <p:sp>
        <p:nvSpPr>
          <p:cNvPr id="13" name="bubble-MER OPERATØR-&#10;DISKUSJON">
            <a:extLst>
              <a:ext uri="{FF2B5EF4-FFF2-40B4-BE49-F238E27FC236}">
                <a16:creationId xmlns:a16="http://schemas.microsoft.com/office/drawing/2014/main" id="{DAD4F217-296A-40CE-BCE8-99D4D5CE0794}"/>
              </a:ext>
            </a:extLst>
          </p:cNvPr>
          <p:cNvSpPr>
            <a:spLocks noGrp="1"/>
          </p:cNvSpPr>
          <p:nvPr/>
        </p:nvSpPr>
        <p:spPr>
          <a:xfrm>
            <a:off x="3857625" y="5286375"/>
            <a:ext cx="2238375" cy="2238375"/>
          </a:xfrm>
          <a:prstGeom prst="ellipse">
            <a:avLst/>
          </a:prstGeom>
          <a:solidFill>
            <a:srgbClr val="60A48E"/>
          </a:solidFill>
          <a:ln w="0">
            <a:noFill/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  <p:txBody>
          <a:bodyPr/>
          <a:lstStyle/>
          <a:p>
            <a:endParaRPr lang="nb-NO"/>
          </a:p>
        </p:txBody>
      </p:sp>
      <p:sp>
        <p:nvSpPr>
          <p:cNvPr id="14" name="label-MER OPERATØR-&#10;DISKUSJON">
            <a:extLst>
              <a:ext uri="{FF2B5EF4-FFF2-40B4-BE49-F238E27FC236}">
                <a16:creationId xmlns:a16="http://schemas.microsoft.com/office/drawing/2014/main" id="{7EDDE2FA-5628-430F-A1F8-337F8B3529DB}"/>
              </a:ext>
            </a:extLst>
          </p:cNvPr>
          <p:cNvSpPr>
            <a:spLocks noGrp="1"/>
          </p:cNvSpPr>
          <p:nvPr/>
        </p:nvSpPr>
        <p:spPr>
          <a:xfrm>
            <a:off x="4010025" y="6180773"/>
            <a:ext cx="1933575" cy="44958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MER OPERATØR-</a:t>
            </a:r>
          </a:p>
          <a:p>
            <a:pPr algn="ctr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DISKUSJON</a:t>
            </a:r>
          </a:p>
        </p:txBody>
      </p:sp>
      <p:sp>
        <p:nvSpPr>
          <p:cNvPr id="15" name="bubble-FAST PROGRAM&#10;UTE">
            <a:extLst>
              <a:ext uri="{FF2B5EF4-FFF2-40B4-BE49-F238E27FC236}">
                <a16:creationId xmlns:a16="http://schemas.microsoft.com/office/drawing/2014/main" id="{8F7B772B-08FE-4980-A1C9-409610DAD0E4}"/>
              </a:ext>
            </a:extLst>
          </p:cNvPr>
          <p:cNvSpPr>
            <a:spLocks noGrp="1"/>
          </p:cNvSpPr>
          <p:nvPr/>
        </p:nvSpPr>
        <p:spPr>
          <a:xfrm>
            <a:off x="6429375" y="5000625"/>
            <a:ext cx="1809750" cy="1809750"/>
          </a:xfrm>
          <a:prstGeom prst="ellipse">
            <a:avLst/>
          </a:prstGeom>
          <a:solidFill>
            <a:srgbClr val="438F7D"/>
          </a:solidFill>
          <a:ln w="0">
            <a:noFill/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  <p:txBody>
          <a:bodyPr/>
          <a:lstStyle/>
          <a:p>
            <a:endParaRPr lang="nb-NO"/>
          </a:p>
        </p:txBody>
      </p:sp>
      <p:sp>
        <p:nvSpPr>
          <p:cNvPr id="16" name="label-FAST PROGRAM&#10;UTE">
            <a:extLst>
              <a:ext uri="{FF2B5EF4-FFF2-40B4-BE49-F238E27FC236}">
                <a16:creationId xmlns:a16="http://schemas.microsoft.com/office/drawing/2014/main" id="{FB3DD257-998F-4FD1-9467-6C544421B84B}"/>
              </a:ext>
            </a:extLst>
          </p:cNvPr>
          <p:cNvSpPr>
            <a:spLocks noGrp="1"/>
          </p:cNvSpPr>
          <p:nvPr/>
        </p:nvSpPr>
        <p:spPr>
          <a:xfrm>
            <a:off x="6581775" y="5680710"/>
            <a:ext cx="1504950" cy="44958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FAST PROGRAM</a:t>
            </a:r>
          </a:p>
          <a:p>
            <a:pPr algn="ctr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UTE</a:t>
            </a:r>
          </a:p>
        </p:txBody>
      </p:sp>
      <p:sp>
        <p:nvSpPr>
          <p:cNvPr id="17" name="bubble-FLERE&#10;UTSTILLERE">
            <a:extLst>
              <a:ext uri="{FF2B5EF4-FFF2-40B4-BE49-F238E27FC236}">
                <a16:creationId xmlns:a16="http://schemas.microsoft.com/office/drawing/2014/main" id="{B200B982-1517-444B-AE77-3610A7065703}"/>
              </a:ext>
            </a:extLst>
          </p:cNvPr>
          <p:cNvSpPr>
            <a:spLocks noGrp="1"/>
          </p:cNvSpPr>
          <p:nvPr/>
        </p:nvSpPr>
        <p:spPr>
          <a:xfrm>
            <a:off x="904875" y="6096000"/>
            <a:ext cx="1714500" cy="1714500"/>
          </a:xfrm>
          <a:prstGeom prst="ellipse">
            <a:avLst/>
          </a:prstGeom>
          <a:solidFill>
            <a:srgbClr val="86BBA7"/>
          </a:solidFill>
          <a:ln w="0">
            <a:noFill/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  <p:txBody>
          <a:bodyPr/>
          <a:lstStyle/>
          <a:p>
            <a:endParaRPr lang="nb-NO"/>
          </a:p>
        </p:txBody>
      </p:sp>
      <p:sp>
        <p:nvSpPr>
          <p:cNvPr id="18" name="label-FLERE&#10;UTSTILLERE">
            <a:extLst>
              <a:ext uri="{FF2B5EF4-FFF2-40B4-BE49-F238E27FC236}">
                <a16:creationId xmlns:a16="http://schemas.microsoft.com/office/drawing/2014/main" id="{3F9E8029-F0A9-43F3-A794-FE44C2A947A5}"/>
              </a:ext>
            </a:extLst>
          </p:cNvPr>
          <p:cNvSpPr>
            <a:spLocks noGrp="1"/>
          </p:cNvSpPr>
          <p:nvPr/>
        </p:nvSpPr>
        <p:spPr>
          <a:xfrm>
            <a:off x="1057275" y="6728460"/>
            <a:ext cx="1409700" cy="44958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500" b="1">
                <a:solidFill>
                  <a:srgbClr val="173236"/>
                </a:solidFill>
              </a:defRPr>
            </a:pPr>
            <a:r>
              <a:rPr sz="1500" b="1">
                <a:solidFill>
                  <a:srgbClr val="173236"/>
                </a:solidFill>
              </a:rPr>
              <a:t>FLERE</a:t>
            </a:r>
          </a:p>
          <a:p>
            <a:pPr algn="ctr">
              <a:defRPr sz="1500" b="1">
                <a:solidFill>
                  <a:srgbClr val="173236"/>
                </a:solidFill>
              </a:defRPr>
            </a:pPr>
            <a:r>
              <a:rPr sz="1500" b="1">
                <a:solidFill>
                  <a:srgbClr val="173236"/>
                </a:solidFill>
              </a:rPr>
              <a:t>UTSTILLERE</a:t>
            </a:r>
          </a:p>
        </p:txBody>
      </p:sp>
      <p:sp>
        <p:nvSpPr>
          <p:cNvPr id="19" name="bubble-BEDRE&#10;LYD">
            <a:extLst>
              <a:ext uri="{FF2B5EF4-FFF2-40B4-BE49-F238E27FC236}">
                <a16:creationId xmlns:a16="http://schemas.microsoft.com/office/drawing/2014/main" id="{36D96D85-DDCE-43B3-8DCE-6A2210971F1F}"/>
              </a:ext>
            </a:extLst>
          </p:cNvPr>
          <p:cNvSpPr>
            <a:spLocks noGrp="1"/>
          </p:cNvSpPr>
          <p:nvPr/>
        </p:nvSpPr>
        <p:spPr>
          <a:xfrm>
            <a:off x="2857500" y="7620000"/>
            <a:ext cx="1238250" cy="1238250"/>
          </a:xfrm>
          <a:prstGeom prst="ellipse">
            <a:avLst/>
          </a:prstGeom>
          <a:solidFill>
            <a:srgbClr val="CFE0DA"/>
          </a:solidFill>
          <a:ln w="0">
            <a:noFill/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  <p:txBody>
          <a:bodyPr/>
          <a:lstStyle/>
          <a:p>
            <a:endParaRPr lang="nb-NO"/>
          </a:p>
        </p:txBody>
      </p:sp>
      <p:sp>
        <p:nvSpPr>
          <p:cNvPr id="20" name="label-BEDRE&#10;LYD">
            <a:extLst>
              <a:ext uri="{FF2B5EF4-FFF2-40B4-BE49-F238E27FC236}">
                <a16:creationId xmlns:a16="http://schemas.microsoft.com/office/drawing/2014/main" id="{3ED8A244-44F2-4DCD-83D8-94F27DFFBF46}"/>
              </a:ext>
            </a:extLst>
          </p:cNvPr>
          <p:cNvSpPr>
            <a:spLocks noGrp="1"/>
          </p:cNvSpPr>
          <p:nvPr/>
        </p:nvSpPr>
        <p:spPr>
          <a:xfrm>
            <a:off x="3009900" y="8003096"/>
            <a:ext cx="933450" cy="47205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575" b="1">
                <a:solidFill>
                  <a:srgbClr val="173236"/>
                </a:solidFill>
              </a:defRPr>
            </a:pPr>
            <a:r>
              <a:rPr sz="1575" b="1">
                <a:solidFill>
                  <a:srgbClr val="173236"/>
                </a:solidFill>
              </a:rPr>
              <a:t>BEDRE</a:t>
            </a:r>
          </a:p>
          <a:p>
            <a:pPr algn="ctr">
              <a:defRPr sz="1575" b="1">
                <a:solidFill>
                  <a:srgbClr val="173236"/>
                </a:solidFill>
              </a:defRPr>
            </a:pPr>
            <a:r>
              <a:rPr sz="1575" b="1">
                <a:solidFill>
                  <a:srgbClr val="173236"/>
                </a:solidFill>
              </a:rPr>
              <a:t>LYD</a:t>
            </a:r>
          </a:p>
        </p:txBody>
      </p:sp>
      <p:sp>
        <p:nvSpPr>
          <p:cNvPr id="21" name="actions-panel">
            <a:extLst>
              <a:ext uri="{FF2B5EF4-FFF2-40B4-BE49-F238E27FC236}">
                <a16:creationId xmlns:a16="http://schemas.microsoft.com/office/drawing/2014/main" id="{DE867247-2814-4E37-9D1E-7682E25FAFA3}"/>
              </a:ext>
            </a:extLst>
          </p:cNvPr>
          <p:cNvSpPr>
            <a:spLocks noGrp="1"/>
          </p:cNvSpPr>
          <p:nvPr/>
        </p:nvSpPr>
        <p:spPr>
          <a:xfrm>
            <a:off x="10477500" y="2047875"/>
            <a:ext cx="7191375" cy="7429500"/>
          </a:xfrm>
          <a:prstGeom prst="roundRect">
            <a:avLst>
              <a:gd name="adj" fmla="val 3179"/>
            </a:avLst>
          </a:prstGeom>
          <a:solidFill>
            <a:srgbClr val="071D24"/>
          </a:solidFill>
          <a:ln w="0">
            <a:noFill/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22" name="number-1">
            <a:extLst>
              <a:ext uri="{FF2B5EF4-FFF2-40B4-BE49-F238E27FC236}">
                <a16:creationId xmlns:a16="http://schemas.microsoft.com/office/drawing/2014/main" id="{97464FE4-0DE2-4B26-83A1-04E7242030E0}"/>
              </a:ext>
            </a:extLst>
          </p:cNvPr>
          <p:cNvSpPr>
            <a:spLocks noGrp="1"/>
          </p:cNvSpPr>
          <p:nvPr/>
        </p:nvSpPr>
        <p:spPr>
          <a:xfrm>
            <a:off x="10858500" y="2438400"/>
            <a:ext cx="552450" cy="552450"/>
          </a:xfrm>
          <a:prstGeom prst="ellipse">
            <a:avLst/>
          </a:prstGeom>
          <a:solidFill>
            <a:srgbClr val="98EC00"/>
          </a:solidFill>
          <a:ln w="0">
            <a:noFill/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23" name="number-text-1">
            <a:extLst>
              <a:ext uri="{FF2B5EF4-FFF2-40B4-BE49-F238E27FC236}">
                <a16:creationId xmlns:a16="http://schemas.microsoft.com/office/drawing/2014/main" id="{4BA2D19E-F87E-4165-A669-E6389EA51AB4}"/>
              </a:ext>
            </a:extLst>
          </p:cNvPr>
          <p:cNvSpPr>
            <a:spLocks noGrp="1"/>
          </p:cNvSpPr>
          <p:nvPr/>
        </p:nvSpPr>
        <p:spPr>
          <a:xfrm>
            <a:off x="10858500" y="2543175"/>
            <a:ext cx="5524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2025" b="1">
                <a:solidFill>
                  <a:srgbClr val="173236"/>
                </a:solidFill>
              </a:defRPr>
            </a:pPr>
            <a:r>
              <a:rPr sz="2025" b="1">
                <a:solidFill>
                  <a:srgbClr val="173236"/>
                </a:solidFill>
              </a:rPr>
              <a:t>1</a:t>
            </a:r>
          </a:p>
        </p:txBody>
      </p:sp>
      <p:sp>
        <p:nvSpPr>
          <p:cNvPr id="24" name="action-title-1">
            <a:extLst>
              <a:ext uri="{FF2B5EF4-FFF2-40B4-BE49-F238E27FC236}">
                <a16:creationId xmlns:a16="http://schemas.microsoft.com/office/drawing/2014/main" id="{731DEDED-A3C8-4A09-88C9-747F75D33078}"/>
              </a:ext>
            </a:extLst>
          </p:cNvPr>
          <p:cNvSpPr>
            <a:spLocks noGrp="1"/>
          </p:cNvSpPr>
          <p:nvPr/>
        </p:nvSpPr>
        <p:spPr>
          <a:xfrm>
            <a:off x="11620500" y="2400300"/>
            <a:ext cx="5429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025" b="1">
                <a:solidFill>
                  <a:srgbClr val="FFFFFF"/>
                </a:solidFill>
              </a:defRPr>
            </a:pPr>
            <a:r>
              <a:rPr sz="2025" b="1">
                <a:solidFill>
                  <a:srgbClr val="FFFFFF"/>
                </a:solidFill>
              </a:rPr>
              <a:t>FAST PROGRAM FOR AKTIVITETENE UTE</a:t>
            </a:r>
          </a:p>
        </p:txBody>
      </p:sp>
      <p:sp>
        <p:nvSpPr>
          <p:cNvPr id="25" name="action-body-1">
            <a:extLst>
              <a:ext uri="{FF2B5EF4-FFF2-40B4-BE49-F238E27FC236}">
                <a16:creationId xmlns:a16="http://schemas.microsoft.com/office/drawing/2014/main" id="{B62E0C38-854A-460B-8CB9-8E4AB010C71C}"/>
              </a:ext>
            </a:extLst>
          </p:cNvPr>
          <p:cNvSpPr>
            <a:spLocks noGrp="1"/>
          </p:cNvSpPr>
          <p:nvPr/>
        </p:nvSpPr>
        <p:spPr>
          <a:xfrm>
            <a:off x="11620500" y="2800350"/>
            <a:ext cx="54292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B9C9C7"/>
                </a:solidFill>
              </a:defRPr>
            </a:pPr>
            <a:r>
              <a:rPr sz="1500" b="0">
                <a:solidFill>
                  <a:srgbClr val="B9C9C7"/>
                </a:solidFill>
              </a:rPr>
              <a:t>Klokkeslett og sted for hver demonstrasjon. En konferansier holder flyt og varsler hva som skjer.</a:t>
            </a:r>
          </a:p>
        </p:txBody>
      </p:sp>
      <p:sp>
        <p:nvSpPr>
          <p:cNvPr id="26" name="divider-1">
            <a:extLst>
              <a:ext uri="{FF2B5EF4-FFF2-40B4-BE49-F238E27FC236}">
                <a16:creationId xmlns:a16="http://schemas.microsoft.com/office/drawing/2014/main" id="{C5289702-7B7A-450C-A234-55180C8292E3}"/>
              </a:ext>
            </a:extLst>
          </p:cNvPr>
          <p:cNvSpPr>
            <a:spLocks noGrp="1"/>
          </p:cNvSpPr>
          <p:nvPr/>
        </p:nvSpPr>
        <p:spPr>
          <a:xfrm>
            <a:off x="10858500" y="3467100"/>
            <a:ext cx="6191250" cy="19050"/>
          </a:xfrm>
          <a:prstGeom prst="rect">
            <a:avLst/>
          </a:prstGeom>
          <a:solidFill>
            <a:srgbClr val="29494B"/>
          </a:solidFill>
          <a:ln w="0">
            <a:noFill/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27" name="number-2">
            <a:extLst>
              <a:ext uri="{FF2B5EF4-FFF2-40B4-BE49-F238E27FC236}">
                <a16:creationId xmlns:a16="http://schemas.microsoft.com/office/drawing/2014/main" id="{8C23D2AB-BC46-4228-9E68-3CBF0D52716D}"/>
              </a:ext>
            </a:extLst>
          </p:cNvPr>
          <p:cNvSpPr>
            <a:spLocks noGrp="1"/>
          </p:cNvSpPr>
          <p:nvPr/>
        </p:nvSpPr>
        <p:spPr>
          <a:xfrm>
            <a:off x="10858500" y="3752850"/>
            <a:ext cx="552450" cy="552450"/>
          </a:xfrm>
          <a:prstGeom prst="ellipse">
            <a:avLst/>
          </a:prstGeom>
          <a:solidFill>
            <a:srgbClr val="98EC00"/>
          </a:solidFill>
          <a:ln w="0">
            <a:noFill/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28" name="number-text-2">
            <a:extLst>
              <a:ext uri="{FF2B5EF4-FFF2-40B4-BE49-F238E27FC236}">
                <a16:creationId xmlns:a16="http://schemas.microsoft.com/office/drawing/2014/main" id="{4B587863-F3D3-48F1-8DB8-13F7A2CA9D2D}"/>
              </a:ext>
            </a:extLst>
          </p:cNvPr>
          <p:cNvSpPr>
            <a:spLocks noGrp="1"/>
          </p:cNvSpPr>
          <p:nvPr/>
        </p:nvSpPr>
        <p:spPr>
          <a:xfrm>
            <a:off x="10858500" y="3857625"/>
            <a:ext cx="5524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2025" b="1">
                <a:solidFill>
                  <a:srgbClr val="173236"/>
                </a:solidFill>
              </a:defRPr>
            </a:pPr>
            <a:r>
              <a:rPr sz="2025" b="1">
                <a:solidFill>
                  <a:srgbClr val="173236"/>
                </a:solidFill>
              </a:rPr>
              <a:t>2</a:t>
            </a:r>
          </a:p>
        </p:txBody>
      </p:sp>
      <p:sp>
        <p:nvSpPr>
          <p:cNvPr id="29" name="action-title-2">
            <a:extLst>
              <a:ext uri="{FF2B5EF4-FFF2-40B4-BE49-F238E27FC236}">
                <a16:creationId xmlns:a16="http://schemas.microsoft.com/office/drawing/2014/main" id="{B14DB66C-B5A6-4337-9167-5572D414AED5}"/>
              </a:ext>
            </a:extLst>
          </p:cNvPr>
          <p:cNvSpPr>
            <a:spLocks noGrp="1"/>
          </p:cNvSpPr>
          <p:nvPr/>
        </p:nvSpPr>
        <p:spPr>
          <a:xfrm>
            <a:off x="11620500" y="3714750"/>
            <a:ext cx="5429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025" b="1">
                <a:solidFill>
                  <a:srgbClr val="FFFFFF"/>
                </a:solidFill>
              </a:defRPr>
            </a:pPr>
            <a:r>
              <a:rPr sz="2025" b="1">
                <a:solidFill>
                  <a:srgbClr val="FFFFFF"/>
                </a:solidFill>
              </a:rPr>
              <a:t>LIK TID – OG BEDRE LYD</a:t>
            </a:r>
          </a:p>
        </p:txBody>
      </p:sp>
      <p:sp>
        <p:nvSpPr>
          <p:cNvPr id="30" name="action-body-2">
            <a:extLst>
              <a:ext uri="{FF2B5EF4-FFF2-40B4-BE49-F238E27FC236}">
                <a16:creationId xmlns:a16="http://schemas.microsoft.com/office/drawing/2014/main" id="{CDE896BD-6BAA-4E37-914B-72B051D257FD}"/>
              </a:ext>
            </a:extLst>
          </p:cNvPr>
          <p:cNvSpPr>
            <a:spLocks noGrp="1"/>
          </p:cNvSpPr>
          <p:nvPr/>
        </p:nvSpPr>
        <p:spPr>
          <a:xfrm>
            <a:off x="11620500" y="4114800"/>
            <a:ext cx="54292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B9C9C7"/>
                </a:solidFill>
              </a:defRPr>
            </a:pPr>
            <a:r>
              <a:rPr sz="1500" b="0">
                <a:solidFill>
                  <a:srgbClr val="B9C9C7"/>
                </a:solidFill>
              </a:rPr>
              <a:t>Alle leverandører får samme ramme og tilgang til mikrofon. Mygger inne og håndholdt mikrofon ute.</a:t>
            </a:r>
          </a:p>
        </p:txBody>
      </p:sp>
      <p:sp>
        <p:nvSpPr>
          <p:cNvPr id="31" name="divider-2">
            <a:extLst>
              <a:ext uri="{FF2B5EF4-FFF2-40B4-BE49-F238E27FC236}">
                <a16:creationId xmlns:a16="http://schemas.microsoft.com/office/drawing/2014/main" id="{FA1060A0-1035-409F-A5DB-1AA6B749F9D9}"/>
              </a:ext>
            </a:extLst>
          </p:cNvPr>
          <p:cNvSpPr>
            <a:spLocks noGrp="1"/>
          </p:cNvSpPr>
          <p:nvPr/>
        </p:nvSpPr>
        <p:spPr>
          <a:xfrm>
            <a:off x="10858500" y="4781550"/>
            <a:ext cx="6191250" cy="19050"/>
          </a:xfrm>
          <a:prstGeom prst="rect">
            <a:avLst/>
          </a:prstGeom>
          <a:solidFill>
            <a:srgbClr val="29494B"/>
          </a:solidFill>
          <a:ln w="0">
            <a:noFill/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32" name="number-3">
            <a:extLst>
              <a:ext uri="{FF2B5EF4-FFF2-40B4-BE49-F238E27FC236}">
                <a16:creationId xmlns:a16="http://schemas.microsoft.com/office/drawing/2014/main" id="{3617207D-C6B8-45E8-8F76-DBB6AB4409DE}"/>
              </a:ext>
            </a:extLst>
          </p:cNvPr>
          <p:cNvSpPr>
            <a:spLocks noGrp="1"/>
          </p:cNvSpPr>
          <p:nvPr/>
        </p:nvSpPr>
        <p:spPr>
          <a:xfrm>
            <a:off x="10858500" y="5067300"/>
            <a:ext cx="552450" cy="552450"/>
          </a:xfrm>
          <a:prstGeom prst="ellipse">
            <a:avLst/>
          </a:prstGeom>
          <a:solidFill>
            <a:srgbClr val="98EC00"/>
          </a:solidFill>
          <a:ln w="0">
            <a:noFill/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33" name="number-text-3">
            <a:extLst>
              <a:ext uri="{FF2B5EF4-FFF2-40B4-BE49-F238E27FC236}">
                <a16:creationId xmlns:a16="http://schemas.microsoft.com/office/drawing/2014/main" id="{C3694251-5757-43D5-8203-C32F2D81F0CD}"/>
              </a:ext>
            </a:extLst>
          </p:cNvPr>
          <p:cNvSpPr>
            <a:spLocks noGrp="1"/>
          </p:cNvSpPr>
          <p:nvPr/>
        </p:nvSpPr>
        <p:spPr>
          <a:xfrm>
            <a:off x="10858500" y="5172075"/>
            <a:ext cx="5524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2025" b="1">
                <a:solidFill>
                  <a:srgbClr val="173236"/>
                </a:solidFill>
              </a:defRPr>
            </a:pPr>
            <a:r>
              <a:rPr sz="2025" b="1">
                <a:solidFill>
                  <a:srgbClr val="173236"/>
                </a:solidFill>
              </a:rPr>
              <a:t>3</a:t>
            </a:r>
          </a:p>
        </p:txBody>
      </p:sp>
      <p:sp>
        <p:nvSpPr>
          <p:cNvPr id="34" name="action-title-3">
            <a:extLst>
              <a:ext uri="{FF2B5EF4-FFF2-40B4-BE49-F238E27FC236}">
                <a16:creationId xmlns:a16="http://schemas.microsoft.com/office/drawing/2014/main" id="{0DEEF007-8AB7-4331-ADFB-848A25D31AB7}"/>
              </a:ext>
            </a:extLst>
          </p:cNvPr>
          <p:cNvSpPr>
            <a:spLocks noGrp="1"/>
          </p:cNvSpPr>
          <p:nvPr/>
        </p:nvSpPr>
        <p:spPr>
          <a:xfrm>
            <a:off x="11620500" y="5029200"/>
            <a:ext cx="5429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025" b="1">
                <a:solidFill>
                  <a:srgbClr val="FFFFFF"/>
                </a:solidFill>
              </a:defRPr>
            </a:pPr>
            <a:r>
              <a:rPr sz="2025" b="1">
                <a:solidFill>
                  <a:srgbClr val="FFFFFF"/>
                </a:solidFill>
              </a:rPr>
              <a:t>MER PRAKTISK OG CASEBASERT FAG</a:t>
            </a:r>
          </a:p>
        </p:txBody>
      </p:sp>
      <p:sp>
        <p:nvSpPr>
          <p:cNvPr id="35" name="action-body-3">
            <a:extLst>
              <a:ext uri="{FF2B5EF4-FFF2-40B4-BE49-F238E27FC236}">
                <a16:creationId xmlns:a16="http://schemas.microsoft.com/office/drawing/2014/main" id="{414E97E4-203E-4770-8332-09D84DAB60B6}"/>
              </a:ext>
            </a:extLst>
          </p:cNvPr>
          <p:cNvSpPr>
            <a:spLocks noGrp="1"/>
          </p:cNvSpPr>
          <p:nvPr/>
        </p:nvSpPr>
        <p:spPr>
          <a:xfrm>
            <a:off x="11620500" y="5429250"/>
            <a:ext cx="54292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B9C9C7"/>
                </a:solidFill>
              </a:defRPr>
            </a:pPr>
            <a:r>
              <a:rPr sz="1500" b="0">
                <a:solidFill>
                  <a:srgbClr val="B9C9C7"/>
                </a:solidFill>
              </a:rPr>
              <a:t>Lange rør- og slangeutlegg, spesielle støper, reelle hendelser, HMS og nytt utstyr prioriteres.</a:t>
            </a:r>
          </a:p>
        </p:txBody>
      </p:sp>
      <p:sp>
        <p:nvSpPr>
          <p:cNvPr id="36" name="divider-3">
            <a:extLst>
              <a:ext uri="{FF2B5EF4-FFF2-40B4-BE49-F238E27FC236}">
                <a16:creationId xmlns:a16="http://schemas.microsoft.com/office/drawing/2014/main" id="{420AEE02-CBD1-4C2E-B1C3-244527E1B917}"/>
              </a:ext>
            </a:extLst>
          </p:cNvPr>
          <p:cNvSpPr>
            <a:spLocks noGrp="1"/>
          </p:cNvSpPr>
          <p:nvPr/>
        </p:nvSpPr>
        <p:spPr>
          <a:xfrm>
            <a:off x="10858500" y="6096000"/>
            <a:ext cx="6191250" cy="19050"/>
          </a:xfrm>
          <a:prstGeom prst="rect">
            <a:avLst/>
          </a:prstGeom>
          <a:solidFill>
            <a:srgbClr val="29494B"/>
          </a:solidFill>
          <a:ln w="0">
            <a:noFill/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37" name="number-4">
            <a:extLst>
              <a:ext uri="{FF2B5EF4-FFF2-40B4-BE49-F238E27FC236}">
                <a16:creationId xmlns:a16="http://schemas.microsoft.com/office/drawing/2014/main" id="{E942E558-11A1-47ED-BD1C-262FF84B3E5C}"/>
              </a:ext>
            </a:extLst>
          </p:cNvPr>
          <p:cNvSpPr>
            <a:spLocks noGrp="1"/>
          </p:cNvSpPr>
          <p:nvPr/>
        </p:nvSpPr>
        <p:spPr>
          <a:xfrm>
            <a:off x="10858500" y="6381750"/>
            <a:ext cx="552450" cy="552450"/>
          </a:xfrm>
          <a:prstGeom prst="ellipse">
            <a:avLst/>
          </a:prstGeom>
          <a:solidFill>
            <a:srgbClr val="98EC00"/>
          </a:solidFill>
          <a:ln w="0">
            <a:noFill/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38" name="number-text-4">
            <a:extLst>
              <a:ext uri="{FF2B5EF4-FFF2-40B4-BE49-F238E27FC236}">
                <a16:creationId xmlns:a16="http://schemas.microsoft.com/office/drawing/2014/main" id="{62C70E48-5A1E-46FC-B9B8-908E37A12DB0}"/>
              </a:ext>
            </a:extLst>
          </p:cNvPr>
          <p:cNvSpPr>
            <a:spLocks noGrp="1"/>
          </p:cNvSpPr>
          <p:nvPr/>
        </p:nvSpPr>
        <p:spPr>
          <a:xfrm>
            <a:off x="10858500" y="6486525"/>
            <a:ext cx="5524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2025" b="1">
                <a:solidFill>
                  <a:srgbClr val="173236"/>
                </a:solidFill>
              </a:defRPr>
            </a:pPr>
            <a:r>
              <a:rPr sz="2025" b="1">
                <a:solidFill>
                  <a:srgbClr val="173236"/>
                </a:solidFill>
              </a:rPr>
              <a:t>4</a:t>
            </a:r>
          </a:p>
        </p:txBody>
      </p:sp>
      <p:sp>
        <p:nvSpPr>
          <p:cNvPr id="39" name="action-title-4">
            <a:extLst>
              <a:ext uri="{FF2B5EF4-FFF2-40B4-BE49-F238E27FC236}">
                <a16:creationId xmlns:a16="http://schemas.microsoft.com/office/drawing/2014/main" id="{EA361A46-448C-4F9C-9B29-C4321ECB1A8B}"/>
              </a:ext>
            </a:extLst>
          </p:cNvPr>
          <p:cNvSpPr>
            <a:spLocks noGrp="1"/>
          </p:cNvSpPr>
          <p:nvPr/>
        </p:nvSpPr>
        <p:spPr>
          <a:xfrm>
            <a:off x="11620500" y="6343650"/>
            <a:ext cx="5429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025" b="1">
                <a:solidFill>
                  <a:srgbClr val="FFFFFF"/>
                </a:solidFill>
              </a:defRPr>
            </a:pPr>
            <a:r>
              <a:rPr sz="2025" b="1">
                <a:solidFill>
                  <a:srgbClr val="FFFFFF"/>
                </a:solidFill>
              </a:rPr>
              <a:t>MER DISKUSJON MELLOM OPERATØRER</a:t>
            </a:r>
          </a:p>
        </p:txBody>
      </p:sp>
      <p:sp>
        <p:nvSpPr>
          <p:cNvPr id="40" name="action-body-4">
            <a:extLst>
              <a:ext uri="{FF2B5EF4-FFF2-40B4-BE49-F238E27FC236}">
                <a16:creationId xmlns:a16="http://schemas.microsoft.com/office/drawing/2014/main" id="{D1816EE2-8AA3-4F21-948E-87CAFA400F54}"/>
              </a:ext>
            </a:extLst>
          </p:cNvPr>
          <p:cNvSpPr>
            <a:spLocks noGrp="1"/>
          </p:cNvSpPr>
          <p:nvPr/>
        </p:nvSpPr>
        <p:spPr>
          <a:xfrm>
            <a:off x="11620500" y="6743700"/>
            <a:ext cx="54292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B9C9C7"/>
                </a:solidFill>
              </a:defRPr>
            </a:pPr>
            <a:r>
              <a:rPr sz="1500" b="0">
                <a:solidFill>
                  <a:srgbClr val="B9C9C7"/>
                </a:solidFill>
              </a:rPr>
              <a:t>En moderert caseøkt eller operatørdebatt gir mer erfaringsdeling og flere stemmer fra salen.</a:t>
            </a:r>
          </a:p>
        </p:txBody>
      </p:sp>
      <p:sp>
        <p:nvSpPr>
          <p:cNvPr id="41" name="divider-4">
            <a:extLst>
              <a:ext uri="{FF2B5EF4-FFF2-40B4-BE49-F238E27FC236}">
                <a16:creationId xmlns:a16="http://schemas.microsoft.com/office/drawing/2014/main" id="{6E49FC17-DE77-4086-9A84-9D9CA383D84B}"/>
              </a:ext>
            </a:extLst>
          </p:cNvPr>
          <p:cNvSpPr>
            <a:spLocks noGrp="1"/>
          </p:cNvSpPr>
          <p:nvPr/>
        </p:nvSpPr>
        <p:spPr>
          <a:xfrm>
            <a:off x="10858500" y="7410450"/>
            <a:ext cx="6191250" cy="19050"/>
          </a:xfrm>
          <a:prstGeom prst="rect">
            <a:avLst/>
          </a:prstGeom>
          <a:solidFill>
            <a:srgbClr val="29494B"/>
          </a:solidFill>
          <a:ln w="0">
            <a:noFill/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42" name="number-5">
            <a:extLst>
              <a:ext uri="{FF2B5EF4-FFF2-40B4-BE49-F238E27FC236}">
                <a16:creationId xmlns:a16="http://schemas.microsoft.com/office/drawing/2014/main" id="{BB4BF374-4E25-463E-ADBD-910CC0F68117}"/>
              </a:ext>
            </a:extLst>
          </p:cNvPr>
          <p:cNvSpPr>
            <a:spLocks noGrp="1"/>
          </p:cNvSpPr>
          <p:nvPr/>
        </p:nvSpPr>
        <p:spPr>
          <a:xfrm>
            <a:off x="10858500" y="7696200"/>
            <a:ext cx="552450" cy="552450"/>
          </a:xfrm>
          <a:prstGeom prst="ellipse">
            <a:avLst/>
          </a:prstGeom>
          <a:solidFill>
            <a:srgbClr val="98EC00"/>
          </a:solidFill>
          <a:ln w="0">
            <a:noFill/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43" name="number-text-5">
            <a:extLst>
              <a:ext uri="{FF2B5EF4-FFF2-40B4-BE49-F238E27FC236}">
                <a16:creationId xmlns:a16="http://schemas.microsoft.com/office/drawing/2014/main" id="{2F0DD0E5-CBB3-4ECC-A1FF-D784CC9C97C4}"/>
              </a:ext>
            </a:extLst>
          </p:cNvPr>
          <p:cNvSpPr>
            <a:spLocks noGrp="1"/>
          </p:cNvSpPr>
          <p:nvPr/>
        </p:nvSpPr>
        <p:spPr>
          <a:xfrm>
            <a:off x="10858500" y="7800975"/>
            <a:ext cx="5524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2025" b="1">
                <a:solidFill>
                  <a:srgbClr val="173236"/>
                </a:solidFill>
              </a:defRPr>
            </a:pPr>
            <a:r>
              <a:rPr sz="2025" b="1">
                <a:solidFill>
                  <a:srgbClr val="173236"/>
                </a:solidFill>
              </a:rPr>
              <a:t>5</a:t>
            </a:r>
          </a:p>
        </p:txBody>
      </p:sp>
      <p:sp>
        <p:nvSpPr>
          <p:cNvPr id="44" name="action-title-5">
            <a:extLst>
              <a:ext uri="{FF2B5EF4-FFF2-40B4-BE49-F238E27FC236}">
                <a16:creationId xmlns:a16="http://schemas.microsoft.com/office/drawing/2014/main" id="{EDB67E66-BF08-430D-B652-6B0F851A3BCE}"/>
              </a:ext>
            </a:extLst>
          </p:cNvPr>
          <p:cNvSpPr>
            <a:spLocks noGrp="1"/>
          </p:cNvSpPr>
          <p:nvPr/>
        </p:nvSpPr>
        <p:spPr>
          <a:xfrm>
            <a:off x="11620500" y="7658100"/>
            <a:ext cx="5429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025" b="1">
                <a:solidFill>
                  <a:srgbClr val="FFFFFF"/>
                </a:solidFill>
              </a:defRPr>
            </a:pPr>
            <a:r>
              <a:rPr sz="2025" b="1">
                <a:solidFill>
                  <a:srgbClr val="FFFFFF"/>
                </a:solidFill>
              </a:rPr>
              <a:t>FREDAGSKVELDEN VIDEREFØRES</a:t>
            </a:r>
          </a:p>
        </p:txBody>
      </p:sp>
      <p:sp>
        <p:nvSpPr>
          <p:cNvPr id="45" name="action-body-5">
            <a:extLst>
              <a:ext uri="{FF2B5EF4-FFF2-40B4-BE49-F238E27FC236}">
                <a16:creationId xmlns:a16="http://schemas.microsoft.com/office/drawing/2014/main" id="{B65A1857-BE6C-41EA-BE3C-7E8112DA5FD7}"/>
              </a:ext>
            </a:extLst>
          </p:cNvPr>
          <p:cNvSpPr>
            <a:spLocks noGrp="1"/>
          </p:cNvSpPr>
          <p:nvPr/>
        </p:nvSpPr>
        <p:spPr>
          <a:xfrm>
            <a:off x="11620500" y="8058150"/>
            <a:ext cx="54292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B9C9C7"/>
                </a:solidFill>
              </a:defRPr>
            </a:pPr>
            <a:r>
              <a:rPr sz="1500" b="0">
                <a:solidFill>
                  <a:srgbClr val="B9C9C7"/>
                </a:solidFill>
              </a:rPr>
              <a:t>Middag og sosialt program beholdes, med en enkel felles aktivitet og tydelig ramme.</a:t>
            </a:r>
          </a:p>
        </p:txBody>
      </p:sp>
      <p:sp>
        <p:nvSpPr>
          <p:cNvPr id="46" name="bottom-callout">
            <a:extLst>
              <a:ext uri="{FF2B5EF4-FFF2-40B4-BE49-F238E27FC236}">
                <a16:creationId xmlns:a16="http://schemas.microsoft.com/office/drawing/2014/main" id="{06F55F41-9D17-4093-8380-3605292C1D3F}"/>
              </a:ext>
            </a:extLst>
          </p:cNvPr>
          <p:cNvSpPr>
            <a:spLocks noGrp="1"/>
          </p:cNvSpPr>
          <p:nvPr/>
        </p:nvSpPr>
        <p:spPr>
          <a:xfrm>
            <a:off x="10858500" y="8858250"/>
            <a:ext cx="6429375" cy="514350"/>
          </a:xfrm>
          <a:prstGeom prst="roundRect">
            <a:avLst>
              <a:gd name="adj" fmla="val 50000"/>
            </a:avLst>
          </a:prstGeom>
          <a:solidFill>
            <a:srgbClr val="143534"/>
          </a:solidFill>
          <a:ln w="0">
            <a:noFill/>
            <a:prstDash val="solid"/>
          </a:ln>
        </p:spPr>
        <p:txBody>
          <a:bodyPr/>
          <a:lstStyle/>
          <a:p>
            <a:endParaRPr lang="nb-NO"/>
          </a:p>
        </p:txBody>
      </p:sp>
      <p:sp>
        <p:nvSpPr>
          <p:cNvPr id="47" name="bottom-callout-text">
            <a:extLst>
              <a:ext uri="{FF2B5EF4-FFF2-40B4-BE49-F238E27FC236}">
                <a16:creationId xmlns:a16="http://schemas.microsoft.com/office/drawing/2014/main" id="{0815185D-0C60-4AB4-8A86-7C7A99FD6AC0}"/>
              </a:ext>
            </a:extLst>
          </p:cNvPr>
          <p:cNvSpPr>
            <a:spLocks noGrp="1"/>
          </p:cNvSpPr>
          <p:nvPr/>
        </p:nvSpPr>
        <p:spPr>
          <a:xfrm>
            <a:off x="11144250" y="8972550"/>
            <a:ext cx="5905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725" b="1">
                <a:solidFill>
                  <a:srgbClr val="FFFFFF"/>
                </a:solidFill>
              </a:defRPr>
            </a:pPr>
            <a:r>
              <a:rPr sz="1725" b="1">
                <a:solidFill>
                  <a:srgbClr val="FFFFFF"/>
                </a:solidFill>
              </a:rPr>
              <a:t>FAG INNE – GOD TID UTE</a:t>
            </a:r>
          </a:p>
        </p:txBody>
      </p:sp>
      <p:sp>
        <p:nvSpPr>
          <p:cNvPr id="48" name="source">
            <a:extLst>
              <a:ext uri="{FF2B5EF4-FFF2-40B4-BE49-F238E27FC236}">
                <a16:creationId xmlns:a16="http://schemas.microsoft.com/office/drawing/2014/main" id="{830B3516-4882-4140-82A2-C34EA7B4578A}"/>
              </a:ext>
            </a:extLst>
          </p:cNvPr>
          <p:cNvSpPr>
            <a:spLocks noGrp="1"/>
          </p:cNvSpPr>
          <p:nvPr/>
        </p:nvSpPr>
        <p:spPr>
          <a:xfrm>
            <a:off x="666750" y="9810750"/>
            <a:ext cx="9334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0">
                <a:solidFill>
                  <a:srgbClr val="496867"/>
                </a:solidFill>
              </a:defRPr>
            </a:pPr>
            <a:r>
              <a:rPr sz="1200" b="0">
                <a:solidFill>
                  <a:srgbClr val="496867"/>
                </a:solidFill>
              </a:rPr>
              <a:t>Kilde: Evaluering Betongpumpedagen 2026 • 23 svar • temakoding i analysearbeidsboken</a:t>
            </a:r>
          </a:p>
        </p:txBody>
      </p:sp>
    </p:spTree>
    <p:extLst>
      <p:ext uri="{BB962C8B-B14F-4D97-AF65-F5344CB8AC3E}">
        <p14:creationId xmlns:p14="http://schemas.microsoft.com/office/powerpoint/2010/main" val="461533076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item1.xml><?xml version="1.0" encoding="utf-8"?>
<?mso-contentType ?>
<SharedContentType xmlns="Microsoft.SharePoint.Taxonomy.ContentTypeSync" SourceId="9119b49b-2cc3-444e-b755-8692f4554da6" ContentTypeId="0x01010024A2C8D6A070534B9CF4AD2589879B1E0401" PreviousValue="true"/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HO_DocumentProperty xmlns="f909def9-6662-4ec9-b2d2-41be86eee7c4">Internt</NHO_DocumentProperty>
    <ARENA_DocumentReference xmlns="f909def9-6662-4ec9-b2d2-41be86eee7c4" xsi:nil="true"/>
    <NHO_DocumentDate xmlns="f909def9-6662-4ec9-b2d2-41be86eee7c4" xsi:nil="true"/>
    <p8a47c7619634ae9930087b62d76e394 xmlns="f909def9-6662-4ec9-b2d2-41be86eee7c4">
      <Terms xmlns="http://schemas.microsoft.com/office/infopath/2007/PartnerControls"/>
    </p8a47c7619634ae9930087b62d76e394>
    <TaxCatchAll xmlns="749ab8b6-ff35-4a4f-9f18-9cef83ce6420" xsi:nil="true"/>
    <ARENA_DocumentRecipient xmlns="f909def9-6662-4ec9-b2d2-41be86eee7c4" xsi:nil="true"/>
    <TaxKeywordTaxHTField xmlns="749ab8b6-ff35-4a4f-9f18-9cef83ce6420">
      <Terms xmlns="http://schemas.microsoft.com/office/infopath/2007/PartnerControls"/>
    </TaxKeywordTaxHTField>
    <ARENA_DocumentSender xmlns="f909def9-6662-4ec9-b2d2-41be86eee7c4" xsi:nil="true"/>
    <NHO_DocumentStatus xmlns="f909def9-6662-4ec9-b2d2-41be86eee7c4">Under behandling</NHO_DocumentStatus>
    <c33924c3673147c88830f2707c1978bc xmlns="f909def9-6662-4ec9-b2d2-41be86eee7c4">
      <Terms xmlns="http://schemas.microsoft.com/office/infopath/2007/PartnerControls"/>
    </c33924c3673147c88830f2707c1978bc>
    <_dlc_DocId xmlns="023a3d3c-76fc-4bba-a710-5ebc33c4b090">Betong01-1432876738-164670</_dlc_DocId>
    <_dlc_DocIdUrl xmlns="023a3d3c-76fc-4bba-a710-5ebc33c4b090">
      <Url>https://nhosp.sharepoint.com/sites/betongnorgeny/_layouts/15/DocIdRedir.aspx?ID=Betong01-1432876738-164670</Url>
      <Description>Betong01-1432876738-164670</Description>
    </_dlc_DocIdUrl>
  </documentManagement>
</p:properties>
</file>

<file path=customXml/item5.xml><?xml version="1.0" encoding="utf-8"?>
<ct:contentTypeSchema xmlns:ct="http://schemas.microsoft.com/office/2006/metadata/contentType" xmlns:ma="http://schemas.microsoft.com/office/2006/metadata/properties/metaAttributes" ct:_="" ma:_="" ma:contentTypeName="Dokument - NHO Fellesskapet" ma:contentTypeID="0x01010024A2C8D6A070534B9CF4AD2589879B1E040100190359D2E2764A408CF505948C870D9D" ma:contentTypeVersion="23" ma:contentTypeDescription="Opprett et nytt dokument." ma:contentTypeScope="" ma:versionID="2dbca0d74c56146e967a32bbeda458fd">
  <xsd:schema xmlns:xsd="http://www.w3.org/2001/XMLSchema" xmlns:xs="http://www.w3.org/2001/XMLSchema" xmlns:p="http://schemas.microsoft.com/office/2006/metadata/properties" xmlns:ns2="f909def9-6662-4ec9-b2d2-41be86eee7c4" xmlns:ns3="749ab8b6-ff35-4a4f-9f18-9cef83ce6420" xmlns:ns4="023a3d3c-76fc-4bba-a710-5ebc33c4b090" targetNamespace="http://schemas.microsoft.com/office/2006/metadata/properties" ma:root="true" ma:fieldsID="0cd56fba7894123562a67f4970861c3c" ns2:_="" ns3:_="" ns4:_="">
    <xsd:import namespace="f909def9-6662-4ec9-b2d2-41be86eee7c4"/>
    <xsd:import namespace="749ab8b6-ff35-4a4f-9f18-9cef83ce6420"/>
    <xsd:import namespace="023a3d3c-76fc-4bba-a710-5ebc33c4b090"/>
    <xsd:element name="properties">
      <xsd:complexType>
        <xsd:sequence>
          <xsd:element name="documentManagement">
            <xsd:complexType>
              <xsd:all>
                <xsd:element ref="ns2:NHO_DocumentStatus" minOccurs="0"/>
                <xsd:element ref="ns2:NHO_DocumentProperty" minOccurs="0"/>
                <xsd:element ref="ns2:NHO_DocumentDate" minOccurs="0"/>
                <xsd:element ref="ns2:c33924c3673147c88830f2707c1978bc" minOccurs="0"/>
                <xsd:element ref="ns3:TaxCatchAll" minOccurs="0"/>
                <xsd:element ref="ns3:TaxCatchAllLabel" minOccurs="0"/>
                <xsd:element ref="ns2:p8a47c7619634ae9930087b62d76e394" minOccurs="0"/>
                <xsd:element ref="ns3:TaxKeywordTaxHTField" minOccurs="0"/>
                <xsd:element ref="ns2:ARENA_DocumentReference" minOccurs="0"/>
                <xsd:element ref="ns2:ARENA_DocumentRecipient" minOccurs="0"/>
                <xsd:element ref="ns2:ARENA_DocumentSender" minOccurs="0"/>
                <xsd:element ref="ns4:_dlc_DocId" minOccurs="0"/>
                <xsd:element ref="ns4:_dlc_DocIdUrl" minOccurs="0"/>
                <xsd:element ref="ns4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909def9-6662-4ec9-b2d2-41be86eee7c4" elementFormDefault="qualified">
    <xsd:import namespace="http://schemas.microsoft.com/office/2006/documentManagement/types"/>
    <xsd:import namespace="http://schemas.microsoft.com/office/infopath/2007/PartnerControls"/>
    <xsd:element name="NHO_DocumentStatus" ma:index="8" nillable="true" ma:displayName="Status" ma:default="Under behandling" ma:description="Status" ma:format="Dropdown" ma:internalName="NHO_DocumentStatus" ma:readOnly="false">
      <xsd:simpleType>
        <xsd:restriction base="dms:Choice">
          <xsd:enumeration value="Under behandling"/>
          <xsd:enumeration value="Til fordeling"/>
          <xsd:enumeration value="Arkivert"/>
        </xsd:restriction>
      </xsd:simpleType>
    </xsd:element>
    <xsd:element name="NHO_DocumentProperty" ma:index="9" nillable="true" ma:displayName="Inn/ut/internt" ma:default="Internt" ma:description="Inn/ut/internt" ma:format="Dropdown" ma:internalName="NHO_DocumentProperty" ma:readOnly="false">
      <xsd:simpleType>
        <xsd:restriction base="dms:Choice">
          <xsd:enumeration value="Internt"/>
          <xsd:enumeration value="Ut"/>
          <xsd:enumeration value="Inn"/>
        </xsd:restriction>
      </xsd:simpleType>
    </xsd:element>
    <xsd:element name="NHO_DocumentDate" ma:index="10" nillable="true" ma:displayName="Dokumentdato" ma:description="Dokumentdato" ma:format="DateOnly" ma:internalName="NHO_DocumentDate" ma:readOnly="false">
      <xsd:simpleType>
        <xsd:restriction base="dms:DateTime"/>
      </xsd:simpleType>
    </xsd:element>
    <xsd:element name="c33924c3673147c88830f2707c1978bc" ma:index="11" nillable="true" ma:taxonomy="true" ma:internalName="c33924c3673147c88830f2707c1978bc" ma:taxonomyFieldName="NhoMmdCaseWorker" ma:displayName="Saksbehandler" ma:readOnly="false" ma:fieldId="{c33924c3-6731-47c8-8830-f2707c1978bc}" ma:sspId="9119b49b-2cc3-444e-b755-8692f4554da6" ma:termSetId="a75e361f-3881-449b-8e3a-eada1710eb3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8a47c7619634ae9930087b62d76e394" ma:index="15" nillable="true" ma:taxonomy="true" ma:internalName="p8a47c7619634ae9930087b62d76e394" ma:taxonomyFieldName="NHO_OrganisationUnit" ma:displayName="Organisasjonsenhet" ma:readOnly="false" ma:fieldId="{98a47c76-1963-4ae9-9300-87b62d76e394}" ma:sspId="9119b49b-2cc3-444e-b755-8692f4554da6" ma:termSetId="4686cc46-fb62-423b-8caf-c5de8864a4b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RENA_DocumentReference" ma:index="19" nillable="true" ma:displayName="Deres referanse" ma:description="Deres referanse" ma:internalName="ARENA_DocumentReference" ma:readOnly="false">
      <xsd:simpleType>
        <xsd:restriction base="dms:Text"/>
      </xsd:simpleType>
    </xsd:element>
    <xsd:element name="ARENA_DocumentRecipient" ma:index="20" nillable="true" ma:displayName="Mottaker" ma:description="Mottaker" ma:internalName="ARENA_DocumentRecipient" ma:readOnly="false">
      <xsd:simpleType>
        <xsd:restriction base="dms:Text"/>
      </xsd:simpleType>
    </xsd:element>
    <xsd:element name="ARENA_DocumentSender" ma:index="21" nillable="true" ma:displayName="Avsender" ma:description="Avsender" ma:internalName="ARENA_DocumentSender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9ab8b6-ff35-4a4f-9f18-9cef83ce6420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2bf6902a-a9b3-444b-be2e-c84e57a35b7c}" ma:internalName="TaxCatchAll" ma:showField="CatchAllData" ma:web="023a3d3c-76fc-4bba-a710-5ebc33c4b09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3" nillable="true" ma:displayName="Taxonomy Catch All Column1" ma:hidden="true" ma:list="{2bf6902a-a9b3-444b-be2e-c84e57a35b7c}" ma:internalName="TaxCatchAllLabel" ma:readOnly="true" ma:showField="CatchAllDataLabel" ma:web="023a3d3c-76fc-4bba-a710-5ebc33c4b09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KeywordTaxHTField" ma:index="17" nillable="true" ma:taxonomy="true" ma:internalName="TaxKeywordTaxHTField" ma:taxonomyFieldName="TaxKeyword" ma:displayName="Organisasjonsnøkkelord" ma:fieldId="{23f27201-bee3-471e-b2e7-b64fd8b7ca38}" ma:taxonomyMulti="true" ma:sspId="00000000-0000-0000-0000-000000000000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3a3d3c-76fc-4bba-a710-5ebc33c4b090" elementFormDefault="qualified">
    <xsd:import namespace="http://schemas.microsoft.com/office/2006/documentManagement/types"/>
    <xsd:import namespace="http://schemas.microsoft.com/office/infopath/2007/PartnerControls"/>
    <xsd:element name="_dlc_DocId" ma:index="22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23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4" nillable="true" ma:displayName="Fast ID" ma:description="Behold IDen ved tillegging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6.xml><?xml version="1.0" encoding="utf-8"?>
<?mso-contentType ?>
<customXsn xmlns="http://schemas.microsoft.com/office/2006/metadata/customXsn">
  <xsnLocation/>
  <cached>True</cached>
  <openByDefault>True</openByDefault>
  <xsnScope/>
</customXsn>
</file>

<file path=customXml/itemProps1.xml><?xml version="1.0" encoding="utf-8"?>
<ds:datastoreItem xmlns:ds="http://schemas.openxmlformats.org/officeDocument/2006/customXml" ds:itemID="{344DA1CB-274C-4C5C-9366-FCCFED4F8BDD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7C1E825F-DA98-495D-A1E2-0DB68588A101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6B3D43D6-B3E5-4C03-B333-E846D8119B51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6DE3D23C-98F3-4EF4-9DD6-C41A848B17A0}">
  <ds:schemaRefs>
    <ds:schemaRef ds:uri="http://schemas.microsoft.com/office/2006/metadata/properties"/>
    <ds:schemaRef ds:uri="http://schemas.microsoft.com/office/infopath/2007/PartnerControls"/>
    <ds:schemaRef ds:uri="f909def9-6662-4ec9-b2d2-41be86eee7c4"/>
    <ds:schemaRef ds:uri="749ab8b6-ff35-4a4f-9f18-9cef83ce6420"/>
    <ds:schemaRef ds:uri="023a3d3c-76fc-4bba-a710-5ebc33c4b090"/>
  </ds:schemaRefs>
</ds:datastoreItem>
</file>

<file path=customXml/itemProps5.xml><?xml version="1.0" encoding="utf-8"?>
<ds:datastoreItem xmlns:ds="http://schemas.openxmlformats.org/officeDocument/2006/customXml" ds:itemID="{4397F181-B2A0-460A-B1AC-7371F7D80CF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909def9-6662-4ec9-b2d2-41be86eee7c4"/>
    <ds:schemaRef ds:uri="749ab8b6-ff35-4a4f-9f18-9cef83ce6420"/>
    <ds:schemaRef ds:uri="023a3d3c-76fc-4bba-a710-5ebc33c4b09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6.xml><?xml version="1.0" encoding="utf-8"?>
<ds:datastoreItem xmlns:ds="http://schemas.openxmlformats.org/officeDocument/2006/customXml" ds:itemID="{A00A1EBC-A723-4B93-98DC-804813D204C8}">
  <ds:schemaRefs>
    <ds:schemaRef ds:uri="http://schemas.microsoft.com/office/2006/metadata/customXs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214</Words>
  <Application>Microsoft Office PowerPoint</Application>
  <DocSecurity>0</DocSecurity>
  <PresentationFormat>Egendefinert</PresentationFormat>
  <Paragraphs>40</Paragraphs>
  <Slides>1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1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3" baseType="lpstr">
      <vt:lpstr>Calibri</vt:lpstr>
      <vt:lpstr>ChatGPT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Thale Maria Eng Kalbakk</cp:lastModifiedBy>
  <cp:revision>2</cp:revision>
  <dcterms:created xsi:type="dcterms:W3CDTF">2026-09-01T07:37:34Z</dcterms:created>
  <dcterms:modified xsi:type="dcterms:W3CDTF">2026-09-14T06:33:49Z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0x01010024A2C8D6A070534B9CF4AD2589879B1E040100190359D2E2764A408CF505948C870D9D</vt:lpwstr>
  </property>
  <property fmtid="{D5CDD505-2E9C-101B-9397-08002B2CF9AE}" pid="3" name="_dlc_DocIdItemGuid">
    <vt:lpwstr>5878c5dc-d0b9-4f0e-9c31-6e72b8549d9f</vt:lpwstr>
  </property>
  <property fmtid="{D5CDD505-2E9C-101B-9397-08002B2CF9AE}" pid="4" name="TaxKeyword">
    <vt:lpwstr/>
  </property>
  <property fmtid="{D5CDD505-2E9C-101B-9397-08002B2CF9AE}" pid="5" name="MediaServiceImageTags">
    <vt:lpwstr/>
  </property>
  <property fmtid="{D5CDD505-2E9C-101B-9397-08002B2CF9AE}" pid="6" name="NhoMmdCaseWorker">
    <vt:lpwstr/>
  </property>
  <property fmtid="{D5CDD505-2E9C-101B-9397-08002B2CF9AE}" pid="7" name="NHO_OrganisationUnit">
    <vt:lpwstr/>
  </property>
  <property fmtid="{D5CDD505-2E9C-101B-9397-08002B2CF9AE}" pid="8" name="lcf76f155ced4ddcb4097134ff3c332f">
    <vt:lpwstr/>
  </property>
</Properties>
</file>